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8" r:id="rId2"/>
    <p:sldId id="256" r:id="rId3"/>
    <p:sldId id="259" r:id="rId4"/>
    <p:sldId id="258" r:id="rId5"/>
    <p:sldId id="269" r:id="rId6"/>
    <p:sldId id="270" r:id="rId7"/>
    <p:sldId id="271" r:id="rId8"/>
    <p:sldId id="273" r:id="rId9"/>
    <p:sldId id="272" r:id="rId10"/>
    <p:sldId id="274" r:id="rId11"/>
    <p:sldId id="275" r:id="rId12"/>
    <p:sldId id="276" r:id="rId1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6"/>
    <p:restoredTop sz="93648"/>
  </p:normalViewPr>
  <p:slideViewPr>
    <p:cSldViewPr>
      <p:cViewPr varScale="1">
        <p:scale>
          <a:sx n="110" d="100"/>
          <a:sy n="110" d="100"/>
        </p:scale>
        <p:origin x="12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6/10/18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6/10/18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bastianreckziegel@hot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Math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la.mathworks.com/videos/origins-of-matlab-70332.html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aegiloru/Intro-Prg-MATLA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egiloru/Intro-Prg-MATLA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jhc7pm0Ja_Y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hyperlink" Target="https://la.mathworks.com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labacademy.mathworks.com/R2017b/es/portal.html?course=gettingstarted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matlabacademy.mathworks.com/?s_tid=gn_trg_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35696" y="3438328"/>
            <a:ext cx="2304256" cy="1440160"/>
          </a:xfrm>
        </p:spPr>
        <p:txBody>
          <a:bodyPr>
            <a:normAutofit fontScale="55000" lnSpcReduction="20000"/>
          </a:bodyPr>
          <a:lstStyle/>
          <a:p>
            <a:r>
              <a:rPr lang="es-PY" b="1" dirty="0"/>
              <a:t>Ariel Guerrero</a:t>
            </a:r>
          </a:p>
          <a:p>
            <a:r>
              <a:rPr lang="es-PY" dirty="0"/>
              <a:t>Lic. Electrónica</a:t>
            </a:r>
          </a:p>
          <a:p>
            <a:r>
              <a:rPr lang="es-PY" dirty="0">
                <a:hlinkClick r:id="rId2"/>
              </a:rPr>
              <a:t>ariel.guerrero@uc.edu.py</a:t>
            </a:r>
            <a:endParaRPr lang="es-PY" dirty="0"/>
          </a:p>
          <a:p>
            <a:r>
              <a:rPr lang="es-PY" dirty="0"/>
              <a:t>(+595) 981-425 040</a:t>
            </a:r>
          </a:p>
          <a:p>
            <a:r>
              <a:rPr lang="es-PY" dirty="0"/>
              <a:t>Parque Tecnológico Itaipu - Paraguay</a:t>
            </a:r>
          </a:p>
          <a:p>
            <a:endParaRPr lang="es-PY" b="1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Introducción a la programación con MATLAB</a:t>
            </a:r>
            <a:br>
              <a:rPr lang="es-PY" dirty="0"/>
            </a:br>
            <a:r>
              <a:rPr lang="es-PY" dirty="0"/>
              <a:t>2018</a:t>
            </a:r>
            <a:endParaRPr lang="es-ES" dirty="0"/>
          </a:p>
        </p:txBody>
      </p:sp>
      <p:pic>
        <p:nvPicPr>
          <p:cNvPr id="5" name="Picture 2" descr="http://www.ucap.edu.py/templates/ja_university/themes/blue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285728"/>
            <a:ext cx="3600450" cy="1152526"/>
          </a:xfrm>
          <a:prstGeom prst="rect">
            <a:avLst/>
          </a:prstGeom>
          <a:noFill/>
        </p:spPr>
      </p:pic>
      <p:sp>
        <p:nvSpPr>
          <p:cNvPr id="14" name="2 Subtítulo">
            <a:extLst>
              <a:ext uri="{FF2B5EF4-FFF2-40B4-BE49-F238E27FC236}">
                <a16:creationId xmlns:a16="http://schemas.microsoft.com/office/drawing/2014/main" id="{5049474A-B05D-814A-AD15-9C3B6096A430}"/>
              </a:ext>
            </a:extLst>
          </p:cNvPr>
          <p:cNvSpPr txBox="1">
            <a:spLocks/>
          </p:cNvSpPr>
          <p:nvPr/>
        </p:nvSpPr>
        <p:spPr>
          <a:xfrm>
            <a:off x="5508104" y="3508414"/>
            <a:ext cx="2376264" cy="1370721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Rodrigo Ramos</a:t>
            </a:r>
            <a:endParaRPr lang="es-PY" b="1" dirty="0"/>
          </a:p>
          <a:p>
            <a:r>
              <a:rPr lang="es-ES" dirty="0"/>
              <a:t>Ing. </a:t>
            </a:r>
            <a:r>
              <a:rPr lang="es-ES" dirty="0" err="1"/>
              <a:t>Msc</a:t>
            </a:r>
            <a:r>
              <a:rPr lang="es-ES" dirty="0"/>
              <a:t>.</a:t>
            </a:r>
            <a:endParaRPr lang="es-PY" dirty="0"/>
          </a:p>
          <a:p>
            <a:r>
              <a:rPr lang="es-PY" dirty="0">
                <a:hlinkClick r:id="rId4"/>
              </a:rPr>
              <a:t>sebastianreckziegel@hotmail.com</a:t>
            </a:r>
            <a:endParaRPr lang="es-PY" dirty="0"/>
          </a:p>
          <a:p>
            <a:r>
              <a:rPr lang="es-PY" dirty="0"/>
              <a:t>-privado</a:t>
            </a:r>
          </a:p>
          <a:p>
            <a:r>
              <a:rPr lang="es-PY" b="1" dirty="0"/>
              <a:t>Itaipu Binacional</a:t>
            </a:r>
          </a:p>
        </p:txBody>
      </p:sp>
    </p:spTree>
    <p:extLst>
      <p:ext uri="{BB962C8B-B14F-4D97-AF65-F5344CB8AC3E}">
        <p14:creationId xmlns:p14="http://schemas.microsoft.com/office/powerpoint/2010/main" val="388419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>
                <a:hlinkClick r:id="rId2"/>
              </a:rPr>
              <a:t>MathWorks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CC13374-F92A-D143-A4C9-C59BC079FB9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" y="1160028"/>
            <a:ext cx="2945027" cy="4572000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BC33359-82AD-FE40-A721-D64A2256BA04}"/>
              </a:ext>
            </a:extLst>
          </p:cNvPr>
          <p:cNvSpPr txBox="1"/>
          <p:nvPr/>
        </p:nvSpPr>
        <p:spPr>
          <a:xfrm>
            <a:off x="3455876" y="3911229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b="1" dirty="0"/>
              <a:t>Logo:</a:t>
            </a:r>
          </a:p>
          <a:p>
            <a:pPr algn="just"/>
            <a:r>
              <a:rPr lang="es-PY" dirty="0"/>
              <a:t>El logo representa el modo de vibración princial de una membrana en forma de L, sujeta a las leyes de ecuación de onda. Fue la tesis de Moler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F21E222-3710-D340-A54B-840EF56F6F66}"/>
              </a:ext>
            </a:extLst>
          </p:cNvPr>
          <p:cNvSpPr txBox="1"/>
          <p:nvPr/>
        </p:nvSpPr>
        <p:spPr>
          <a:xfrm>
            <a:off x="3491880" y="5085184"/>
            <a:ext cx="511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b="1" dirty="0"/>
              <a:t>Comunidad:</a:t>
            </a:r>
          </a:p>
          <a:p>
            <a:r>
              <a:rPr lang="es-PY" dirty="0"/>
              <a:t>En la comunidad de programadores, MathWorks tiene el proyecto Maltab Central, un lugar en linea de intercambio donde los usuarios pueden preguntar y responder sobre cuestiones de codigo.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84FF7BF-A89A-CE4E-B111-02F059889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316955"/>
            <a:ext cx="5112568" cy="159730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3E10C1B-B7B2-284A-98F6-5C38212D5661}"/>
              </a:ext>
            </a:extLst>
          </p:cNvPr>
          <p:cNvSpPr txBox="1"/>
          <p:nvPr/>
        </p:nvSpPr>
        <p:spPr>
          <a:xfrm>
            <a:off x="395536" y="6191738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Los origines de MATLAB</a:t>
            </a:r>
            <a:endParaRPr lang="es-PY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1138F7D-A6B5-8845-974B-853B19E8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629065"/>
            <a:ext cx="4966524" cy="14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2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Control de vesiones con GIT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E09821-2A45-EC4C-856A-ACD0C88C27A4}"/>
              </a:ext>
            </a:extLst>
          </p:cNvPr>
          <p:cNvSpPr txBox="1"/>
          <p:nvPr/>
        </p:nvSpPr>
        <p:spPr>
          <a:xfrm>
            <a:off x="683568" y="1268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2"/>
              </a:rPr>
              <a:t>GitHub</a:t>
            </a:r>
            <a:endParaRPr lang="es-P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B0963D-F5B8-0E48-80CD-1A6973ACA442}"/>
              </a:ext>
            </a:extLst>
          </p:cNvPr>
          <p:cNvSpPr/>
          <p:nvPr/>
        </p:nvSpPr>
        <p:spPr>
          <a:xfrm>
            <a:off x="1576584" y="1285603"/>
            <a:ext cx="4406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/>
              <a:t>https://github.com/aegiloru/Intro-Prg-MATLAB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3FA81D-8285-554F-A5B9-6BC9F5EA6EF6}"/>
              </a:ext>
            </a:extLst>
          </p:cNvPr>
          <p:cNvSpPr txBox="1"/>
          <p:nvPr/>
        </p:nvSpPr>
        <p:spPr>
          <a:xfrm>
            <a:off x="539552" y="1751166"/>
            <a:ext cx="46121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b="1" dirty="0"/>
              <a:t>Copia de respaldo</a:t>
            </a:r>
            <a:endParaRPr lang="es-P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b="1" dirty="0"/>
              <a:t>Facil experimentación </a:t>
            </a:r>
            <a:r>
              <a:rPr lang="es-PY" dirty="0"/>
              <a:t>con copias paralelas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b="1" dirty="0"/>
              <a:t>Collaboración</a:t>
            </a:r>
            <a:r>
              <a:rPr lang="es-PY" dirty="0"/>
              <a:t> entre equipos</a:t>
            </a:r>
          </a:p>
          <a:p>
            <a:pPr lvl="1"/>
            <a:r>
              <a:rPr lang="es-PY" dirty="0"/>
              <a:t>e.g. All of Google’s code lies in one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dirty="0"/>
              <a:t>Proceso de Desarrollo formal de </a:t>
            </a:r>
            <a:r>
              <a:rPr lang="es-PY" b="1" dirty="0"/>
              <a:t>software</a:t>
            </a:r>
            <a:endParaRPr lang="es-PY" dirty="0"/>
          </a:p>
          <a:p>
            <a:pPr lvl="1"/>
            <a:r>
              <a:rPr lang="es-PY" dirty="0"/>
              <a:t>Tagging of releases </a:t>
            </a:r>
          </a:p>
          <a:p>
            <a:pPr lvl="1"/>
            <a:r>
              <a:rPr lang="es-PY" dirty="0"/>
              <a:t>Continuous integration </a:t>
            </a:r>
          </a:p>
          <a:p>
            <a:pPr lvl="1"/>
            <a:r>
              <a:rPr lang="es-PY" dirty="0"/>
              <a:t>Pull requests, code reviews</a:t>
            </a:r>
          </a:p>
          <a:p>
            <a:endParaRPr lang="es-PY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41E006F-0C40-0643-A79A-409A257D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75" y="1288348"/>
            <a:ext cx="2376904" cy="296283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9367D4C-F845-5548-928D-40C62517C6E7}"/>
              </a:ext>
            </a:extLst>
          </p:cNvPr>
          <p:cNvSpPr/>
          <p:nvPr/>
        </p:nvSpPr>
        <p:spPr>
          <a:xfrm>
            <a:off x="6012160" y="4370938"/>
            <a:ext cx="279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PY" dirty="0">
                <a:solidFill>
                  <a:srgbClr val="000000"/>
                </a:solidFill>
                <a:latin typeface="Helvetica" pitchFamily="2" charset="0"/>
              </a:rPr>
              <a:t>1970s: Todo era impreso</a:t>
            </a:r>
            <a:endParaRPr lang="es-PY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6E40772-4FF5-CF47-BFC5-51DD7CB656C6}"/>
              </a:ext>
            </a:extLst>
          </p:cNvPr>
          <p:cNvSpPr/>
          <p:nvPr/>
        </p:nvSpPr>
        <p:spPr>
          <a:xfrm>
            <a:off x="683568" y="4383282"/>
            <a:ext cx="61926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1990s: 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CVS</a:t>
            </a:r>
            <a:endParaRPr lang="es-PY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Independent history for each single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2000: 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Subversion</a:t>
            </a: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Client-server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Repository snapshots, introductions of branches.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2005: 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Distributed Version Control (Git, Mercurial, Darcs, Bazaar, …)</a:t>
            </a:r>
            <a:endParaRPr lang="es-PY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Peer-to-peer network of replicated copies.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2010s: 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Services on top (Github, Gitlab, …)</a:t>
            </a:r>
            <a:endParaRPr lang="es-PY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Issue tracking, pull requests,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continuous integration, …</a:t>
            </a:r>
            <a:endParaRPr lang="es-PY" sz="1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53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87135" y="22333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s-PY" b="1" dirty="0"/>
              <a:t>Jedi knights build their own lightsabers</a:t>
            </a:r>
            <a:endParaRPr lang="es-PY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E09821-2A45-EC4C-856A-ACD0C88C27A4}"/>
              </a:ext>
            </a:extLst>
          </p:cNvPr>
          <p:cNvSpPr txBox="1"/>
          <p:nvPr/>
        </p:nvSpPr>
        <p:spPr>
          <a:xfrm>
            <a:off x="1403648" y="125482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2"/>
              </a:rPr>
              <a:t>GitHub</a:t>
            </a:r>
            <a:endParaRPr lang="es-P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B0963D-F5B8-0E48-80CD-1A6973ACA442}"/>
              </a:ext>
            </a:extLst>
          </p:cNvPr>
          <p:cNvSpPr/>
          <p:nvPr/>
        </p:nvSpPr>
        <p:spPr>
          <a:xfrm>
            <a:off x="3347864" y="1259468"/>
            <a:ext cx="4406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/>
              <a:t>https://github.com/aegiloru/Intro-Prg-MATLAB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C8EBE9-92A7-584A-B0DF-2FF357B9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737403"/>
            <a:ext cx="6416021" cy="249815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A043B35-AD0F-B648-A229-C4C2C0320CE1}"/>
              </a:ext>
            </a:extLst>
          </p:cNvPr>
          <p:cNvSpPr/>
          <p:nvPr/>
        </p:nvSpPr>
        <p:spPr>
          <a:xfrm>
            <a:off x="221814" y="4419058"/>
            <a:ext cx="39901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/>
              <a:t>Learn to use the tools that you have.</a:t>
            </a:r>
          </a:p>
          <a:p>
            <a:r>
              <a:rPr lang="es-PY" dirty="0"/>
              <a:t>Modify the tools to fit your needs.</a:t>
            </a:r>
          </a:p>
          <a:p>
            <a:r>
              <a:rPr lang="es-PY" dirty="0"/>
              <a:t>Create new tools.</a:t>
            </a:r>
          </a:p>
          <a:p>
            <a:r>
              <a:rPr lang="es-PY" dirty="0"/>
              <a:t>Learn enough to be able to create the tools that you need.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05D783-EDB0-254B-844F-2CBBD32A8879}"/>
              </a:ext>
            </a:extLst>
          </p:cNvPr>
          <p:cNvSpPr/>
          <p:nvPr/>
        </p:nvSpPr>
        <p:spPr>
          <a:xfrm>
            <a:off x="3990146" y="4557557"/>
            <a:ext cx="5153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PY" sz="1200" dirty="0">
                <a:solidFill>
                  <a:srgbClr val="000000"/>
                </a:solidFill>
                <a:latin typeface="Helvetica" pitchFamily="2" charset="0"/>
              </a:rPr>
              <a:t>Github video guides: </a:t>
            </a:r>
          </a:p>
          <a:p>
            <a:r>
              <a:rPr lang="es-PY" sz="1200" b="1" dirty="0">
                <a:solidFill>
                  <a:srgbClr val="000000"/>
                </a:solidFill>
                <a:latin typeface="Helvetica" pitchFamily="2" charset="0"/>
              </a:rPr>
              <a:t>https://www.youtube.com/githubguides</a:t>
            </a:r>
            <a:endParaRPr lang="es-PY" sz="1200" dirty="0">
              <a:solidFill>
                <a:srgbClr val="000000"/>
              </a:solidFill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PY" sz="1200" dirty="0">
                <a:solidFill>
                  <a:srgbClr val="000000"/>
                </a:solidFill>
                <a:latin typeface="Helvetica" pitchFamily="2" charset="0"/>
              </a:rPr>
              <a:t>Git book: </a:t>
            </a:r>
          </a:p>
          <a:p>
            <a:r>
              <a:rPr lang="es-PY" sz="1200" b="1" dirty="0">
                <a:solidFill>
                  <a:srgbClr val="0076BA"/>
                </a:solidFill>
                <a:latin typeface="Helvetica" pitchFamily="2" charset="0"/>
              </a:rPr>
              <a:t>https://git-scm.com/book/en/v2</a:t>
            </a:r>
            <a:endParaRPr lang="es-PY" sz="1200" dirty="0">
              <a:solidFill>
                <a:srgbClr val="0076BA"/>
              </a:solidFill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PY" sz="1200" dirty="0">
                <a:solidFill>
                  <a:srgbClr val="000000"/>
                </a:solidFill>
                <a:latin typeface="Helvetica" pitchFamily="2" charset="0"/>
              </a:rPr>
              <a:t>The Github tutorial: </a:t>
            </a:r>
            <a:r>
              <a:rPr lang="es-PY" sz="1200" b="1" dirty="0">
                <a:solidFill>
                  <a:srgbClr val="0076BA"/>
                </a:solidFill>
                <a:latin typeface="Helvetica" pitchFamily="2" charset="0"/>
                <a:hlinkClick r:id="rId4"/>
              </a:rPr>
              <a:t>https://guides.github.com/activities/hello-world/</a:t>
            </a:r>
            <a:r>
              <a:rPr lang="es-PY" sz="1200" b="1" dirty="0">
                <a:solidFill>
                  <a:srgbClr val="0076BA"/>
                </a:solidFill>
                <a:latin typeface="Helvetica" pitchFamily="2" charset="0"/>
              </a:rPr>
              <a:t> </a:t>
            </a:r>
            <a:endParaRPr lang="es-PY" sz="1200" dirty="0">
              <a:solidFill>
                <a:srgbClr val="0076BA"/>
              </a:solidFill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PY" sz="1200" dirty="0">
                <a:solidFill>
                  <a:srgbClr val="000000"/>
                </a:solidFill>
                <a:latin typeface="Helvetica" pitchFamily="2" charset="0"/>
              </a:rPr>
              <a:t>The Github flow guide: </a:t>
            </a:r>
            <a:r>
              <a:rPr lang="es-PY" sz="1200" b="1" dirty="0">
                <a:solidFill>
                  <a:srgbClr val="0076BA"/>
                </a:solidFill>
                <a:latin typeface="Helvetica" pitchFamily="2" charset="0"/>
              </a:rPr>
              <a:t>https://guides.github.com/introduction/flow/</a:t>
            </a:r>
            <a:endParaRPr lang="es-PY" sz="1200" dirty="0">
              <a:solidFill>
                <a:srgbClr val="0076BA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Introducción a la programación con MATLAB</a:t>
            </a:r>
            <a:br>
              <a:rPr lang="es-PY" dirty="0"/>
            </a:br>
            <a:r>
              <a:rPr lang="es-PY" dirty="0"/>
              <a:t>2018</a:t>
            </a:r>
            <a:endParaRPr lang="es-ES" dirty="0"/>
          </a:p>
        </p:txBody>
      </p:sp>
      <p:pic>
        <p:nvPicPr>
          <p:cNvPr id="5" name="Picture 2" descr="http://www.ucap.edu.py/templates/ja_university/themes/blue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58" y="285728"/>
            <a:ext cx="3600450" cy="1152526"/>
          </a:xfrm>
          <a:prstGeom prst="rect">
            <a:avLst/>
          </a:prstGeom>
          <a:noFill/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80439"/>
              </p:ext>
            </p:extLst>
          </p:nvPr>
        </p:nvGraphicFramePr>
        <p:xfrm>
          <a:off x="6550700" y="4747620"/>
          <a:ext cx="223742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Método</a:t>
                      </a:r>
                      <a:r>
                        <a:rPr lang="es-ES_tradnl" sz="1200" baseline="0" dirty="0"/>
                        <a:t> Evaluativo</a:t>
                      </a:r>
                      <a:endParaRPr lang="es-ES_trad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 Peso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Parcial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Parcial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Trabajos</a:t>
                      </a:r>
                      <a:r>
                        <a:rPr lang="es-ES_tradnl" sz="1200" baseline="0" dirty="0"/>
                        <a:t> prácticos (5)</a:t>
                      </a:r>
                      <a:endParaRPr lang="es-ES_trad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Presentaciones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Examen </a:t>
                      </a:r>
                      <a:r>
                        <a:rPr lang="es-ES_tradnl" sz="1200" dirty="0" err="1"/>
                        <a:t>MathWorks</a:t>
                      </a:r>
                      <a:endParaRPr lang="es-ES_trad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B1DB5625-9FE9-FF4D-B0FE-378160D1DFF1}"/>
              </a:ext>
            </a:extLst>
          </p:cNvPr>
          <p:cNvSpPr/>
          <p:nvPr/>
        </p:nvSpPr>
        <p:spPr>
          <a:xfrm>
            <a:off x="3185086" y="4671737"/>
            <a:ext cx="3168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/>
              <a:t>Duración: 54 horas	</a:t>
            </a:r>
          </a:p>
          <a:p>
            <a:r>
              <a:rPr lang="es-PY" dirty="0"/>
              <a:t>Horas semanales: 5 horas</a:t>
            </a:r>
          </a:p>
          <a:p>
            <a:r>
              <a:rPr lang="es-PY" b="1" dirty="0"/>
              <a:t>   Viernes: 18:30 a 21:00 ( 2 hs.)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90EBA9-D316-0641-9936-86CE8C63E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7" y="3264298"/>
            <a:ext cx="2614147" cy="3429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729161E-2501-F14C-8685-AF39F9B54A06}"/>
              </a:ext>
            </a:extLst>
          </p:cNvPr>
          <p:cNvSpPr/>
          <p:nvPr/>
        </p:nvSpPr>
        <p:spPr>
          <a:xfrm>
            <a:off x="3165799" y="34627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Computer Programming with MATLAB J. Michael Fitzpatrick and Ákos Lédeczi Edition, 2015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Introducción a la programación con MATLAB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PY" dirty="0"/>
              <a:t>Propósito: </a:t>
            </a:r>
          </a:p>
          <a:p>
            <a:pPr marL="0" indent="0">
              <a:buNone/>
            </a:pPr>
            <a:r>
              <a:rPr lang="es-PY" dirty="0"/>
              <a:t>	Enseñar programación a personas con ninguna o poca experiencia utilizando MATLAB</a:t>
            </a:r>
          </a:p>
          <a:p>
            <a:r>
              <a:rPr lang="es-PY" dirty="0"/>
              <a:t>Requisitos:</a:t>
            </a:r>
          </a:p>
          <a:p>
            <a:pPr marL="0" indent="0">
              <a:buNone/>
            </a:pPr>
            <a:r>
              <a:rPr lang="es-PY" dirty="0"/>
              <a:t>	Matemáticas a nivel de estudiante universitario</a:t>
            </a:r>
          </a:p>
          <a:p>
            <a:pPr marL="0" indent="0">
              <a:buNone/>
            </a:pPr>
            <a:r>
              <a:rPr lang="es-PY" dirty="0"/>
              <a:t>	 Experiencia con operaciones básicas de ordenadores</a:t>
            </a:r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Contenidos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58924" y="1088146"/>
            <a:ext cx="8640960" cy="5509205"/>
          </a:xfrm>
        </p:spPr>
        <p:txBody>
          <a:bodyPr>
            <a:normAutofit fontScale="62500" lnSpcReduction="20000"/>
          </a:bodyPr>
          <a:lstStyle/>
          <a:p>
            <a:r>
              <a:rPr lang="es-PY" dirty="0"/>
              <a:t>01 - Introducción a Matlab</a:t>
            </a:r>
          </a:p>
          <a:p>
            <a:pPr marL="0" indent="0">
              <a:buNone/>
            </a:pPr>
            <a:r>
              <a:rPr lang="es-PY" dirty="0"/>
              <a:t>Visión general de este curso </a:t>
            </a:r>
          </a:p>
          <a:p>
            <a:r>
              <a:rPr lang="es-ES" dirty="0"/>
              <a:t>02 - Comandos</a:t>
            </a:r>
            <a:endParaRPr lang="es-PY" dirty="0"/>
          </a:p>
          <a:p>
            <a:pPr marL="0" indent="0">
              <a:buNone/>
            </a:pPr>
            <a:r>
              <a:rPr lang="es-PY" sz="2400" dirty="0"/>
              <a:t>Ingresa comandos en MATLAB para realizar cálculos y crear variables. </a:t>
            </a:r>
          </a:p>
          <a:p>
            <a:r>
              <a:rPr lang="es-ES" sz="2400" dirty="0"/>
              <a:t>03 – Vectores y Matrices</a:t>
            </a:r>
            <a:endParaRPr lang="es-PY" sz="2400" dirty="0"/>
          </a:p>
          <a:p>
            <a:pPr marL="0" indent="0">
              <a:buNone/>
            </a:pPr>
            <a:r>
              <a:rPr lang="es-PY" sz="2400" dirty="0"/>
              <a:t>Ingresa comandos en MATLAB para realizar cálculos y crear variables.</a:t>
            </a:r>
          </a:p>
          <a:p>
            <a:r>
              <a:rPr lang="es-ES" dirty="0"/>
              <a:t>04 – Importando datos</a:t>
            </a:r>
            <a:endParaRPr lang="es-PY" dirty="0"/>
          </a:p>
          <a:p>
            <a:pPr marL="0" indent="0">
              <a:buNone/>
            </a:pPr>
            <a:r>
              <a:rPr lang="es-PY" sz="2400" dirty="0"/>
              <a:t>Trae a MATLAB datos externos</a:t>
            </a:r>
          </a:p>
          <a:p>
            <a:r>
              <a:rPr lang="es-ES" dirty="0"/>
              <a:t>05 – Indexando y Modificando </a:t>
            </a:r>
            <a:r>
              <a:rPr lang="es-ES" dirty="0" err="1"/>
              <a:t>Arrays</a:t>
            </a:r>
            <a:endParaRPr lang="es-PY" dirty="0"/>
          </a:p>
          <a:p>
            <a:pPr marL="0" indent="0">
              <a:buNone/>
            </a:pPr>
            <a:r>
              <a:rPr lang="es-PY" sz="2400" dirty="0"/>
              <a:t>Usa indexación para extraer y modificar filas, columnas y elementos de arrays de MATLAB.</a:t>
            </a:r>
          </a:p>
          <a:p>
            <a:r>
              <a:rPr lang="es-ES" sz="2400" dirty="0"/>
              <a:t>06 – Cálculos con </a:t>
            </a:r>
            <a:r>
              <a:rPr lang="es-ES" sz="2400" dirty="0" err="1"/>
              <a:t>Arrays</a:t>
            </a:r>
            <a:endParaRPr lang="es-PY" sz="2400" dirty="0"/>
          </a:p>
          <a:p>
            <a:pPr marL="0" indent="0">
              <a:buNone/>
            </a:pPr>
            <a:r>
              <a:rPr lang="es-PY" sz="2400" dirty="0"/>
              <a:t>Realiza calculos con Arrays completos al mismo tiempo</a:t>
            </a:r>
          </a:p>
          <a:p>
            <a:r>
              <a:rPr lang="es-ES" sz="2400" dirty="0"/>
              <a:t>07 – Llamando a funciones</a:t>
            </a:r>
            <a:endParaRPr lang="es-PY" sz="2400" dirty="0"/>
          </a:p>
          <a:p>
            <a:pPr marL="0" indent="0">
              <a:buNone/>
            </a:pPr>
            <a:r>
              <a:rPr lang="es-PY" sz="2400" dirty="0"/>
              <a:t>Llama a funciones para tener multiples salidas</a:t>
            </a:r>
          </a:p>
          <a:p>
            <a:r>
              <a:rPr lang="es-ES" sz="2400" dirty="0"/>
              <a:t>08 – Obteniendo ayuda</a:t>
            </a:r>
            <a:endParaRPr lang="es-PY" sz="2400" dirty="0"/>
          </a:p>
          <a:p>
            <a:pPr marL="0" indent="0">
              <a:buNone/>
            </a:pPr>
            <a:r>
              <a:rPr lang="es-PY" sz="2400" dirty="0"/>
              <a:t>Usa la documentación de MATLAB para encontrar información sobre funciones y características de MATLAB.</a:t>
            </a:r>
          </a:p>
          <a:p>
            <a:r>
              <a:rPr lang="es-ES" sz="2400" dirty="0"/>
              <a:t>09 – Proyectos</a:t>
            </a:r>
            <a:endParaRPr lang="es-PY" sz="2400" dirty="0"/>
          </a:p>
          <a:p>
            <a:pPr>
              <a:buFontTx/>
              <a:buChar char="-"/>
            </a:pPr>
            <a:r>
              <a:rPr lang="es-PY" sz="2400" dirty="0"/>
              <a:t>Uso de la electricidad</a:t>
            </a:r>
          </a:p>
          <a:p>
            <a:pPr>
              <a:buFontTx/>
              <a:buChar char="-"/>
            </a:pPr>
            <a:r>
              <a:rPr lang="es-PY" sz="2400" dirty="0"/>
              <a:t>Frecuencia de Audio</a:t>
            </a:r>
          </a:p>
          <a:p>
            <a:pPr>
              <a:buFontTx/>
              <a:buChar char="-"/>
            </a:pPr>
            <a:r>
              <a:rPr lang="es-PY" sz="2400" dirty="0"/>
              <a:t>Movimiento Estelar</a:t>
            </a:r>
          </a:p>
          <a:p>
            <a:pPr marL="0" indent="0">
              <a:buNone/>
            </a:pPr>
            <a:endParaRPr lang="es-PY" sz="2400" dirty="0"/>
          </a:p>
          <a:p>
            <a:pPr marL="0" indent="0">
              <a:buNone/>
            </a:pPr>
            <a:endParaRPr lang="es-PY" sz="2400" dirty="0"/>
          </a:p>
          <a:p>
            <a:pPr marL="0" indent="0">
              <a:buNone/>
            </a:pPr>
            <a:endParaRPr lang="es-PY" sz="2400" dirty="0"/>
          </a:p>
          <a:p>
            <a:pPr marL="320040" lvl="1" indent="0">
              <a:buNone/>
            </a:pPr>
            <a:endParaRPr lang="es-PY" dirty="0"/>
          </a:p>
          <a:p>
            <a:pPr lvl="1"/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¿Qué puedes hacer con Matlab?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C9E9320-604E-C949-BB14-74A745E9E76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21775" r="4348" b="5251"/>
          <a:stretch/>
        </p:blipFill>
        <p:spPr>
          <a:xfrm>
            <a:off x="791899" y="1247771"/>
            <a:ext cx="939424" cy="831867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256DECE-9B1B-BD41-A3BF-32FE00707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7" r="5502"/>
          <a:stretch/>
        </p:blipFill>
        <p:spPr>
          <a:xfrm>
            <a:off x="2268194" y="1195182"/>
            <a:ext cx="927483" cy="9480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052ED02-6E05-7047-909D-8BE29A5C4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9" y="1178760"/>
            <a:ext cx="1256375" cy="9192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945BFF7-6850-4245-AD28-08F17A380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195182"/>
            <a:ext cx="892769" cy="107001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AAFD30C-A5CB-6644-8753-8D11BC2C6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9" y="2501548"/>
            <a:ext cx="7261956" cy="421987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3A7D30-E55D-1640-AA89-B41D0AAD6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15" y="1270975"/>
            <a:ext cx="910931" cy="9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2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¿Qué puedes hacer con Matlab?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pic>
        <p:nvPicPr>
          <p:cNvPr id="9" name="Intro Media to the Textbook &quot;Introduction to Programming with MATLAB&quot; by Fitzpatrick and Ledeczi (360p)">
            <a:hlinkClick r:id="" action="ppaction://media"/>
            <a:extLst>
              <a:ext uri="{FF2B5EF4-FFF2-40B4-BE49-F238E27FC236}">
                <a16:creationId xmlns:a16="http://schemas.microsoft.com/office/drawing/2014/main" id="{B5E58E1D-E5A2-6745-A5E7-02252D01D75E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187" y="1340768"/>
            <a:ext cx="6096000" cy="4572000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AE09821-2A45-EC4C-856A-ACD0C88C27A4}"/>
              </a:ext>
            </a:extLst>
          </p:cNvPr>
          <p:cNvSpPr txBox="1"/>
          <p:nvPr/>
        </p:nvSpPr>
        <p:spPr>
          <a:xfrm>
            <a:off x="987081" y="6110536"/>
            <a:ext cx="7704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b="1" dirty="0">
                <a:hlinkClick r:id="rId5"/>
              </a:rPr>
              <a:t>Intro Media to the Textbook "Introduction to Programming with MATLAB”</a:t>
            </a:r>
          </a:p>
          <a:p>
            <a:r>
              <a:rPr lang="es-PY" b="1" dirty="0">
                <a:hlinkClick r:id="rId5"/>
              </a:rPr>
              <a:t> by Fitzpatrick and Ledeczi</a:t>
            </a:r>
            <a:endParaRPr lang="es-PY" b="1" dirty="0"/>
          </a:p>
          <a:p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359162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Proyectos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pic>
        <p:nvPicPr>
          <p:cNvPr id="6" name="Movimiento Estelar">
            <a:hlinkClick r:id="" action="ppaction://media"/>
            <a:extLst>
              <a:ext uri="{FF2B5EF4-FFF2-40B4-BE49-F238E27FC236}">
                <a16:creationId xmlns:a16="http://schemas.microsoft.com/office/drawing/2014/main" id="{C4DF8416-985A-004C-9978-92AF5D5D50EE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143000"/>
            <a:ext cx="5376863" cy="4572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7BB2086-4A8A-7247-A1A2-4A55445BF220}"/>
              </a:ext>
            </a:extLst>
          </p:cNvPr>
          <p:cNvSpPr txBox="1"/>
          <p:nvPr/>
        </p:nvSpPr>
        <p:spPr>
          <a:xfrm>
            <a:off x="1691680" y="602128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© </a:t>
            </a:r>
            <a:r>
              <a:rPr lang="es-PY" dirty="0">
                <a:hlinkClick r:id="rId5"/>
              </a:rPr>
              <a:t>Mathworks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36817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¿Cuánto cuesta un curso?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B041F49-1808-7C4B-BD9C-B6451FE0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7" y="1871747"/>
            <a:ext cx="7596336" cy="4301436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2756327-8109-2443-B76E-324A56D7E59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80163"/>
            <a:ext cx="4896544" cy="1783168"/>
          </a:xfrm>
        </p:spPr>
      </p:pic>
    </p:spTree>
    <p:extLst>
      <p:ext uri="{BB962C8B-B14F-4D97-AF65-F5344CB8AC3E}">
        <p14:creationId xmlns:p14="http://schemas.microsoft.com/office/powerpoint/2010/main" val="142361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2B03BE8B-2481-7847-85C9-70314DDC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313388"/>
            <a:ext cx="3979930" cy="521573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Certificación de MathWorks</a:t>
            </a:r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5CB8167-DE6B-6443-BD99-795A5BF2504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371" y="3434622"/>
            <a:ext cx="2562600" cy="3626403"/>
          </a:xfr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499B4BE-91AA-F94B-A14C-038AAAB43951}"/>
              </a:ext>
            </a:extLst>
          </p:cNvPr>
          <p:cNvSpPr/>
          <p:nvPr/>
        </p:nvSpPr>
        <p:spPr>
          <a:xfrm>
            <a:off x="611560" y="2529905"/>
            <a:ext cx="1281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4"/>
              </a:rPr>
              <a:t>Mathcademy</a:t>
            </a:r>
            <a:endParaRPr lang="es-PY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1F912F-4AD3-D34E-9F9D-35FD3B6BB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13388"/>
            <a:ext cx="3795602" cy="97569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4CBAAD1-D438-8B40-A978-C578975B5CC0}"/>
              </a:ext>
            </a:extLst>
          </p:cNvPr>
          <p:cNvSpPr txBox="1"/>
          <p:nvPr/>
        </p:nvSpPr>
        <p:spPr>
          <a:xfrm>
            <a:off x="604211" y="3063548"/>
            <a:ext cx="228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dirty="0">
                <a:hlinkClick r:id="rId6"/>
              </a:rPr>
              <a:t>Introducción a Matlab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426478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493</TotalTime>
  <Words>506</Words>
  <Application>Microsoft Macintosh PowerPoint</Application>
  <PresentationFormat>Presentación en pantalla (4:3)</PresentationFormat>
  <Paragraphs>108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Book</vt:lpstr>
      <vt:lpstr>Helvetica</vt:lpstr>
      <vt:lpstr>Perpetua</vt:lpstr>
      <vt:lpstr>Wingdings 2</vt:lpstr>
      <vt:lpstr>Equidad</vt:lpstr>
      <vt:lpstr>Introducción a la programación con MATLAB 2018</vt:lpstr>
      <vt:lpstr>Introducción a la programación con MATLAB 2018</vt:lpstr>
      <vt:lpstr>Introducción a la programación con MATLAB</vt:lpstr>
      <vt:lpstr>Contenidos</vt:lpstr>
      <vt:lpstr>¿Qué puedes hacer con Matlab?</vt:lpstr>
      <vt:lpstr>¿Qué puedes hacer con Matlab?</vt:lpstr>
      <vt:lpstr>Proyectos</vt:lpstr>
      <vt:lpstr>¿Cuánto cuesta un curso?</vt:lpstr>
      <vt:lpstr>Certificación de MathWorks</vt:lpstr>
      <vt:lpstr>MathWorks</vt:lpstr>
      <vt:lpstr>Control de vesiones con GIT</vt:lpstr>
      <vt:lpstr>Jedi knights build their own lightsabers</vt:lpstr>
    </vt:vector>
  </TitlesOfParts>
  <Manager/>
  <Company/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 - Programa de Estudio</dc:title>
  <dc:subject/>
  <dc:creator>Ariel Guerrero</dc:creator>
  <cp:keywords/>
  <dc:description>1. Presentación del docente
2. Carga horaria
3. Método evacuativo
4. Programa de estudio
5. Bibliografía</dc:description>
  <cp:lastModifiedBy>Ariel Guerrero</cp:lastModifiedBy>
  <cp:revision>48</cp:revision>
  <cp:lastPrinted>2018-01-22T12:10:10Z</cp:lastPrinted>
  <dcterms:created xsi:type="dcterms:W3CDTF">2015-03-02T13:24:06Z</dcterms:created>
  <dcterms:modified xsi:type="dcterms:W3CDTF">2018-10-06T09:16:35Z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laborado por">
    <vt:lpwstr>Ariel Guerrero</vt:lpwstr>
  </property>
  <property fmtid="{D5CDD505-2E9C-101B-9397-08002B2CF9AE}" pid="3" name="Fecha de finalización">
    <vt:filetime>2018-01-09T03:00:00Z</vt:filetime>
  </property>
</Properties>
</file>